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96" r:id="rId5"/>
    <p:sldMasterId id="2147483717" r:id="rId6"/>
    <p:sldMasterId id="2147483727" r:id="rId7"/>
  </p:sldMasterIdLst>
  <p:notesMasterIdLst>
    <p:notesMasterId r:id="rId31"/>
  </p:notesMasterIdLst>
  <p:sldIdLst>
    <p:sldId id="266" r:id="rId8"/>
    <p:sldId id="283" r:id="rId9"/>
    <p:sldId id="284" r:id="rId10"/>
    <p:sldId id="285" r:id="rId11"/>
    <p:sldId id="273" r:id="rId12"/>
    <p:sldId id="274" r:id="rId13"/>
    <p:sldId id="275" r:id="rId14"/>
    <p:sldId id="260" r:id="rId15"/>
    <p:sldId id="295" r:id="rId16"/>
    <p:sldId id="286" r:id="rId17"/>
    <p:sldId id="287" r:id="rId18"/>
    <p:sldId id="288" r:id="rId19"/>
    <p:sldId id="289" r:id="rId20"/>
    <p:sldId id="267" r:id="rId21"/>
    <p:sldId id="290" r:id="rId22"/>
    <p:sldId id="292" r:id="rId23"/>
    <p:sldId id="291" r:id="rId24"/>
    <p:sldId id="293" r:id="rId25"/>
    <p:sldId id="265" r:id="rId26"/>
    <p:sldId id="282" r:id="rId27"/>
    <p:sldId id="294" r:id="rId28"/>
    <p:sldId id="281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9"/>
    <a:srgbClr val="000000"/>
    <a:srgbClr val="0094DE"/>
    <a:srgbClr val="69BCE9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7" autoAdjust="0"/>
    <p:restoredTop sz="94652"/>
  </p:normalViewPr>
  <p:slideViewPr>
    <p:cSldViewPr snapToGrid="0" snapToObjects="1">
      <p:cViewPr varScale="1">
        <p:scale>
          <a:sx n="114" d="100"/>
          <a:sy n="114" d="100"/>
        </p:scale>
        <p:origin x="16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F62E9-26B9-174E-BB58-952329D3A8C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4DC49-AF58-FE4E-82C0-6F5D61BA1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72BD15-1667-604F-97FC-24ED18F8BA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203652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9D74007-534D-7F46-98C8-D65C5329D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033141"/>
            <a:ext cx="7200000" cy="5400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69BCE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94" y="284535"/>
            <a:ext cx="2921995" cy="6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4EC3F8A6-0C05-2243-A0EE-87DFA2A7E940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384329"/>
            <a:ext cx="4031999" cy="469595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4752000" y="1384329"/>
            <a:ext cx="4031999" cy="469595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31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015990F9-F2A9-A04C-81B9-EE91DB7A4AA7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5"/>
          </p:nvPr>
        </p:nvSpPr>
        <p:spPr>
          <a:xfrm>
            <a:off x="359999" y="1376314"/>
            <a:ext cx="8413002" cy="4732256"/>
          </a:xfrm>
          <a:solidFill>
            <a:srgbClr val="F0F0F0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387E9DBB-39DC-BD4B-8818-3AB0236122AA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5"/>
          </p:nvPr>
        </p:nvSpPr>
        <p:spPr>
          <a:xfrm>
            <a:off x="359999" y="1380976"/>
            <a:ext cx="4104000" cy="4718166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6"/>
          </p:nvPr>
        </p:nvSpPr>
        <p:spPr>
          <a:xfrm>
            <a:off x="4679998" y="1380976"/>
            <a:ext cx="4104000" cy="4718166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3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FA94402F-0D50-1A4B-B29E-48C5B6C6EDD9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5"/>
          </p:nvPr>
        </p:nvSpPr>
        <p:spPr>
          <a:xfrm>
            <a:off x="359999" y="1380976"/>
            <a:ext cx="4104000" cy="4718166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6"/>
          </p:nvPr>
        </p:nvSpPr>
        <p:spPr>
          <a:xfrm>
            <a:off x="4679999" y="1380975"/>
            <a:ext cx="4104000" cy="2267198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7"/>
          </p:nvPr>
        </p:nvSpPr>
        <p:spPr>
          <a:xfrm>
            <a:off x="4679999" y="3855562"/>
            <a:ext cx="4104000" cy="2243579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70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FC91F62C-8929-D94F-9F50-6A2A62F4DF41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6"/>
          </p:nvPr>
        </p:nvSpPr>
        <p:spPr>
          <a:xfrm>
            <a:off x="4679999" y="1380975"/>
            <a:ext cx="4104000" cy="2267198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7"/>
          </p:nvPr>
        </p:nvSpPr>
        <p:spPr>
          <a:xfrm>
            <a:off x="4679999" y="3855562"/>
            <a:ext cx="4104000" cy="2243579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8"/>
          </p:nvPr>
        </p:nvSpPr>
        <p:spPr>
          <a:xfrm>
            <a:off x="349001" y="1380975"/>
            <a:ext cx="4104000" cy="2267198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9"/>
          </p:nvPr>
        </p:nvSpPr>
        <p:spPr>
          <a:xfrm>
            <a:off x="349001" y="3855562"/>
            <a:ext cx="4104000" cy="2243579"/>
          </a:xfrm>
          <a:solidFill>
            <a:srgbClr val="F0F0F0"/>
          </a:solidFill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328247"/>
            <a:ext cx="4031999" cy="2191754"/>
          </a:xfrm>
        </p:spPr>
        <p:txBody>
          <a:bodyPr anchor="t" anchorCtr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60000" y="2880000"/>
            <a:ext cx="4031999" cy="32485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half" idx="13"/>
          </p:nvPr>
        </p:nvSpPr>
        <p:spPr>
          <a:xfrm>
            <a:off x="4752000" y="328246"/>
            <a:ext cx="4031999" cy="5800254"/>
          </a:xfrm>
        </p:spPr>
        <p:txBody>
          <a:bodyPr/>
          <a:lstStyle/>
          <a:p>
            <a:endParaRPr lang="en-US" dirty="0"/>
          </a:p>
        </p:txBody>
      </p:sp>
      <p:sp useBgFill="1"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49C8E11-C45E-1C45-BE2C-2C09D9DB215E}" type="datetime1">
              <a:rPr lang="en-GB" smtClean="0"/>
              <a:t>17/02/2021</a:t>
            </a:fld>
            <a:endParaRPr lang="en-US" dirty="0"/>
          </a:p>
        </p:txBody>
      </p:sp>
      <p:sp useBgFill="1"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47" y="6483879"/>
            <a:ext cx="2210722" cy="16582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60000" y="6299200"/>
            <a:ext cx="8423998" cy="7815"/>
          </a:xfrm>
          <a:prstGeom prst="line">
            <a:avLst/>
          </a:prstGeom>
          <a:ln>
            <a:solidFill>
              <a:srgbClr val="007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70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943020" cy="251618"/>
          </a:xfrm>
        </p:spPr>
        <p:txBody>
          <a:bodyPr/>
          <a:lstStyle/>
          <a:p>
            <a:fld id="{513859FA-A425-E541-BE55-51C8572F159A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401417"/>
            <a:ext cx="8423998" cy="467887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29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931590" cy="251618"/>
          </a:xfrm>
        </p:spPr>
        <p:txBody>
          <a:bodyPr/>
          <a:lstStyle/>
          <a:p>
            <a:fld id="{D1F90EDD-630D-4A49-BA5A-B6CE21951692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414147"/>
            <a:ext cx="4031999" cy="4668602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752000" y="1414147"/>
            <a:ext cx="4031999" cy="4668602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6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59999" y="1401417"/>
            <a:ext cx="5246101" cy="4678871"/>
          </a:xfrm>
          <a:prstGeom prst="rect">
            <a:avLst/>
          </a:prstGeom>
          <a:solidFill>
            <a:srgbClr val="0082D4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931590" cy="251618"/>
          </a:xfrm>
        </p:spPr>
        <p:txBody>
          <a:bodyPr/>
          <a:lstStyle/>
          <a:p>
            <a:fld id="{D1F90EDD-630D-4A49-BA5A-B6CE21951692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548640" y="1605111"/>
            <a:ext cx="4663440" cy="430419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3EAD15-7A0F-8340-9E69-3C611F5D76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203652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F3A5468-227F-594D-9383-A2FF3F3BC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033141"/>
            <a:ext cx="7200000" cy="5400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69BCE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94" y="284535"/>
            <a:ext cx="2921995" cy="6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7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">
    <p:bg>
      <p:bgPr>
        <a:gradFill>
          <a:gsLst>
            <a:gs pos="0">
              <a:srgbClr val="0081D6"/>
            </a:gs>
            <a:gs pos="100000">
              <a:srgbClr val="03559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3EAD15-7A0F-8340-9E69-3C611F5D76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203652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F3A5468-227F-594D-9383-A2FF3F3BC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033141"/>
            <a:ext cx="7200000" cy="5400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69BCE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94" y="284535"/>
            <a:ext cx="2921995" cy="6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BF74E2AB-DDAF-F644-88E0-467C1EF13DB2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20000" y="6480618"/>
            <a:ext cx="308610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65" y="6315973"/>
            <a:ext cx="2456910" cy="514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B4056F-6979-7445-9D04-E77632D998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3723428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rgbClr val="0094DE"/>
                </a:solidFill>
              </a:defRPr>
            </a:lvl1pPr>
          </a:lstStyle>
          <a:p>
            <a:r>
              <a:rPr lang="en-US" dirty="0"/>
              <a:t>Divider slide, </a:t>
            </a:r>
            <a:br>
              <a:rPr lang="en-US" dirty="0"/>
            </a:br>
            <a:r>
              <a:rPr lang="en-US" dirty="0"/>
              <a:t>next section name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EAA1DCD-A026-CE4E-A0F5-5E6C8A180D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3329611"/>
            <a:ext cx="7200000" cy="393817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0094DE">
                    <a:alpha val="50000"/>
                  </a:srgb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313EAAA-9802-BB48-970C-41A65C0842E3}" type="datetime1">
              <a:rPr lang="en-GB" smtClean="0"/>
              <a:t>17/02/2021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20000" y="6480618"/>
            <a:ext cx="308610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69017C2-2B77-604F-A4C5-16924F7F00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3723428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slide, </a:t>
            </a:r>
            <a:br>
              <a:rPr lang="en-US" dirty="0"/>
            </a:br>
            <a:r>
              <a:rPr lang="en-US" dirty="0"/>
              <a:t>next section name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63C7D2-AFDF-F140-BD37-9A57A7DBE1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9817" y="3329611"/>
            <a:ext cx="7200000" cy="393817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BF63F34-949B-4C41-BD7F-76FE93F39D09}" type="datetime1">
              <a:rPr lang="en-GB" smtClean="0"/>
              <a:t>17/02/2021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20000" y="6480618"/>
            <a:ext cx="308610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34A2905-264E-9D45-80D1-80D7860E92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3723428"/>
            <a:ext cx="7200000" cy="16462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slide, </a:t>
            </a:r>
            <a:br>
              <a:rPr lang="en-US" dirty="0"/>
            </a:br>
            <a:r>
              <a:rPr lang="en-US" dirty="0"/>
              <a:t>next section name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C3B1346-7EFD-2545-8D51-920A6AE737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9817" y="3329611"/>
            <a:ext cx="7200000" cy="393817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DBF225E2-530D-D247-9EFE-4DDD93A9C320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8"/>
          </p:nvPr>
        </p:nvSpPr>
        <p:spPr>
          <a:xfrm>
            <a:off x="360000" y="1414600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7DD9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60000" y="2214000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7DD9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20"/>
          </p:nvPr>
        </p:nvSpPr>
        <p:spPr>
          <a:xfrm>
            <a:off x="359999" y="3009200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94DE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21"/>
          </p:nvPr>
        </p:nvSpPr>
        <p:spPr>
          <a:xfrm>
            <a:off x="360000" y="3800498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94DE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22"/>
          </p:nvPr>
        </p:nvSpPr>
        <p:spPr>
          <a:xfrm>
            <a:off x="360000" y="4590576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94DE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23"/>
          </p:nvPr>
        </p:nvSpPr>
        <p:spPr>
          <a:xfrm>
            <a:off x="360000" y="5380654"/>
            <a:ext cx="8413200" cy="720000"/>
          </a:xfrm>
          <a:solidFill>
            <a:srgbClr val="F0F0F0"/>
          </a:solidFill>
        </p:spPr>
        <p:txBody>
          <a:bodyPr lIns="180000" rIns="252000" anchor="ctr" anchorCtr="0"/>
          <a:lstStyle>
            <a:lvl1pPr marL="285750" indent="-285750">
              <a:spcBef>
                <a:spcPts val="0"/>
              </a:spcBef>
              <a:spcAft>
                <a:spcPts val="0"/>
              </a:spcAft>
              <a:buSzPct val="120000"/>
              <a:buFont typeface="Helvetica" charset="0"/>
              <a:buChar char="‣"/>
              <a:defRPr sz="1800">
                <a:solidFill>
                  <a:srgbClr val="0094DE"/>
                </a:solidFill>
              </a:defRPr>
            </a:lvl1pPr>
            <a:lvl2pPr marL="552450" indent="-285750">
              <a:buFont typeface="Helvetica" charset="0"/>
              <a:buChar char="‣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73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225E2-530D-D247-9EFE-4DDD93A9C320}" type="datetime1">
              <a:rPr lang="en-GB" smtClean="0"/>
              <a:pPr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59999" y="1187080"/>
            <a:ext cx="84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813" y="6312372"/>
            <a:ext cx="2438159" cy="510313"/>
          </a:xfrm>
          <a:prstGeom prst="rect">
            <a:avLst/>
          </a:prstGeom>
        </p:spPr>
      </p:pic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06101" y="1551593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3" y="1585440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9" y="1557711"/>
            <a:ext cx="332459" cy="332459"/>
            <a:chOff x="709054" y="1509223"/>
            <a:chExt cx="335460" cy="33546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832" y="1551593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6100" y="2080798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2" y="2114645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8" y="2086916"/>
            <a:ext cx="332459" cy="332459"/>
            <a:chOff x="709054" y="1509223"/>
            <a:chExt cx="335460" cy="33546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831" y="2080798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6100" y="2598246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2" y="2632093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8" y="2604364"/>
            <a:ext cx="332459" cy="332459"/>
            <a:chOff x="709054" y="1509223"/>
            <a:chExt cx="335460" cy="3354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831" y="2598246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099" y="3135556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1" y="3169403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7" y="3141674"/>
            <a:ext cx="332459" cy="332459"/>
            <a:chOff x="709054" y="1509223"/>
            <a:chExt cx="335460" cy="33546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830" y="3135556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06099" y="3664151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1" y="3697998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7" y="3670269"/>
            <a:ext cx="332459" cy="332459"/>
            <a:chOff x="709054" y="1509223"/>
            <a:chExt cx="335460" cy="3354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4830" y="3664151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6098" y="4203393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70" y="4237240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6" y="4209511"/>
            <a:ext cx="332459" cy="332459"/>
            <a:chOff x="709054" y="1509223"/>
            <a:chExt cx="335460" cy="33546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59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829" y="4203393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60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06097" y="4719465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69" y="4753312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5" y="4725583"/>
            <a:ext cx="332459" cy="332459"/>
            <a:chOff x="709054" y="1509223"/>
            <a:chExt cx="335460" cy="33546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65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828" y="4719465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66" name="Text Placeholder 28">
            <a:extLst>
              <a:ext uri="{FF2B5EF4-FFF2-40B4-BE49-F238E27FC236}">
                <a16:creationId xmlns:a16="http://schemas.microsoft.com/office/drawing/2014/main" id="{3878B036-CF76-4DC7-9C77-0F2A16FB12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06097" y="5246148"/>
            <a:ext cx="3177898" cy="3600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B3E62E-9726-4C4D-9FD4-B2AD9081EB7C}"/>
              </a:ext>
            </a:extLst>
          </p:cNvPr>
          <p:cNvSpPr txBox="1"/>
          <p:nvPr userDrawn="1"/>
        </p:nvSpPr>
        <p:spPr>
          <a:xfrm>
            <a:off x="5366069" y="5279995"/>
            <a:ext cx="240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3E6C39-5DB5-40DE-B7AA-37EBC2AD852C}"/>
              </a:ext>
            </a:extLst>
          </p:cNvPr>
          <p:cNvGrpSpPr/>
          <p:nvPr userDrawn="1"/>
        </p:nvGrpSpPr>
        <p:grpSpPr>
          <a:xfrm>
            <a:off x="359995" y="5252266"/>
            <a:ext cx="332459" cy="332459"/>
            <a:chOff x="709054" y="1509223"/>
            <a:chExt cx="335460" cy="33546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89B843-11CF-4EED-B2F4-324FFA0610DA}"/>
                </a:ext>
              </a:extLst>
            </p:cNvPr>
            <p:cNvSpPr/>
            <p:nvPr/>
          </p:nvSpPr>
          <p:spPr bwMode="auto">
            <a:xfrm>
              <a:off x="709054" y="1509223"/>
              <a:ext cx="335460" cy="33546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02267A6-9738-4182-A65D-A571A29C0253}"/>
                </a:ext>
              </a:extLst>
            </p:cNvPr>
            <p:cNvSpPr/>
            <p:nvPr/>
          </p:nvSpPr>
          <p:spPr bwMode="auto">
            <a:xfrm>
              <a:off x="842624" y="1574715"/>
              <a:ext cx="105400" cy="210800"/>
            </a:xfrm>
            <a:custGeom>
              <a:avLst/>
              <a:gdLst>
                <a:gd name="connsiteX0" fmla="*/ 0 w 384156"/>
                <a:gd name="connsiteY0" fmla="*/ 0 h 768312"/>
                <a:gd name="connsiteX1" fmla="*/ 384156 w 384156"/>
                <a:gd name="connsiteY1" fmla="*/ 384156 h 768312"/>
                <a:gd name="connsiteX2" fmla="*/ 0 w 384156"/>
                <a:gd name="connsiteY2" fmla="*/ 768312 h 768312"/>
                <a:gd name="connsiteX3" fmla="*/ 0 w 384156"/>
                <a:gd name="connsiteY3" fmla="*/ 768312 h 7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156" h="768312">
                  <a:moveTo>
                    <a:pt x="0" y="0"/>
                  </a:moveTo>
                  <a:lnTo>
                    <a:pt x="384156" y="384156"/>
                  </a:lnTo>
                  <a:lnTo>
                    <a:pt x="0" y="768312"/>
                  </a:lnTo>
                  <a:lnTo>
                    <a:pt x="0" y="768312"/>
                  </a:lnTo>
                </a:path>
              </a:pathLst>
            </a:cu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sng" strike="noStrike" cap="none" spc="0" normalizeH="0" baseline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71" name="Text Placeholder 28">
            <a:extLst>
              <a:ext uri="{FF2B5EF4-FFF2-40B4-BE49-F238E27FC236}">
                <a16:creationId xmlns:a16="http://schemas.microsoft.com/office/drawing/2014/main" id="{FFE710B4-A610-4207-B2E6-55EDCAC154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828" y="5246148"/>
            <a:ext cx="4356768" cy="36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/>
          <a:lstStyle/>
          <a:p>
            <a:fld id="{54B22FF9-B944-B349-9028-DFD2847842B5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/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60000" y="1384329"/>
            <a:ext cx="8423998" cy="469595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999" y="347508"/>
            <a:ext cx="6040801" cy="19208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50" dirty="0">
                <a:solidFill>
                  <a:srgbClr val="69BCE9"/>
                </a:solidFill>
                <a:latin typeface="Arial" charset="0"/>
                <a:ea typeface="Arial" charset="0"/>
                <a:cs typeface="Arial" charset="0"/>
              </a:rPr>
              <a:t>Presentation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250" dirty="0">
              <a:solidFill>
                <a:srgbClr val="69BC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3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3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373416A-2446-524C-81CF-D43639BC1486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9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DIVIDERS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idx="1"/>
          </p:nvPr>
        </p:nvSpPr>
        <p:spPr>
          <a:xfrm>
            <a:off x="359998" y="1404965"/>
            <a:ext cx="8423999" cy="467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833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rgbClr val="0094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59999" y="1187080"/>
            <a:ext cx="8424000" cy="0"/>
          </a:xfrm>
          <a:prstGeom prst="line">
            <a:avLst/>
          </a:prstGeom>
          <a:ln>
            <a:solidFill>
              <a:srgbClr val="0094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165" y="6315973"/>
            <a:ext cx="2456910" cy="514237"/>
          </a:xfrm>
          <a:prstGeom prst="rect">
            <a:avLst/>
          </a:prstGeom>
        </p:spPr>
      </p:pic>
      <p:sp>
        <p:nvSpPr>
          <p:cNvPr id="21" name="Title Placeholder 19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359998" y="1404965"/>
            <a:ext cx="8423999" cy="467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721520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49C8E11-C45E-1C45-BE2C-2C09D9DB215E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 vert="horz" lIns="0" tIns="45720" rIns="90000" bIns="45720" rtlCol="0" anchor="t" anchorCtr="0"/>
          <a:lstStyle>
            <a:lvl1pPr algn="l">
              <a:defRPr sz="1000" b="1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32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94DE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81D6"/>
            </a:gs>
            <a:gs pos="100000">
              <a:srgbClr val="03559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6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874440" cy="2516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91EBD98-6F2D-F74F-B4F9-DB8838C057E5}" type="datetime1">
              <a:rPr lang="en-GB" smtClean="0"/>
              <a:t>17/02/2021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520000" y="6480000"/>
            <a:ext cx="3086100" cy="2516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440000" y="6480000"/>
            <a:ext cx="721518" cy="25161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9B6E43E-736E-944F-AD54-CCE4F4A2CE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59999" y="6300000"/>
            <a:ext cx="84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59999" y="1187080"/>
            <a:ext cx="84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/>
          <p:cNvSpPr>
            <a:spLocks noGrp="1"/>
          </p:cNvSpPr>
          <p:nvPr>
            <p:ph type="body" idx="1"/>
          </p:nvPr>
        </p:nvSpPr>
        <p:spPr>
          <a:xfrm>
            <a:off x="359998" y="1404965"/>
            <a:ext cx="8423999" cy="467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itle Placeholder 19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323" y="6310308"/>
            <a:ext cx="2456919" cy="5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hyperlink" Target="https://www.aai.aero/en/lost-found/item-list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ciencedirect.com/topics/computer-science/video-analytics" TargetMode="Externa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pypi.org/project/face-recogni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aai.aero/en/lost-found/item-list?field_airport_tid=All&amp;field_terminals_tid=2284&amp;term_node_tid_depth=All&amp;field_datetime_value%5Bvalue%5D%5Bdate%5D=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868" y="877059"/>
            <a:ext cx="6167361" cy="776149"/>
          </a:xfrm>
        </p:spPr>
        <p:txBody>
          <a:bodyPr>
            <a:normAutofit/>
          </a:bodyPr>
          <a:lstStyle/>
          <a:p>
            <a:r>
              <a:rPr lang="en-GB" sz="3200" b="1" dirty="0"/>
              <a:t>DIGITHON’21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868" y="2533930"/>
            <a:ext cx="8852454" cy="100196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TEAM    : Innovation Giants</a:t>
            </a:r>
          </a:p>
          <a:p>
            <a:r>
              <a:rPr lang="en-GB" b="1" dirty="0">
                <a:solidFill>
                  <a:schemeClr val="bg1"/>
                </a:solidFill>
              </a:rPr>
              <a:t>THEME  : Video analytics - </a:t>
            </a:r>
            <a:r>
              <a:rPr lang="en-GB" sz="2200" b="1" dirty="0">
                <a:solidFill>
                  <a:schemeClr val="bg1"/>
                </a:solidFill>
              </a:rPr>
              <a:t>Lost And Found Live (LOFLI)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43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dirty="0"/>
              <a:t>Data Analysis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2F3C5-7C0A-4159-9343-EB249D808F3A}"/>
              </a:ext>
            </a:extLst>
          </p:cNvPr>
          <p:cNvSpPr txBox="1"/>
          <p:nvPr/>
        </p:nvSpPr>
        <p:spPr>
          <a:xfrm>
            <a:off x="349000" y="1730302"/>
            <a:ext cx="8434997" cy="4206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94DE"/>
                </a:solidFill>
                <a:latin typeface="Arial" charset="0"/>
                <a:cs typeface="Arial" charset="0"/>
              </a:rPr>
              <a:t>After analyzing the available data, we observed the following patterns: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Majority of the lost items are electronics, bags, apparels, currency and personal belongings.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Sometimes there are minor changes in the pattern depending on the location of airports.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The most prone situation when the passengers are losing their belongings is during the security screening process, when the personal items must be kept in a tray (e.g., jacket, laptop, cell phone, watches, etc. ) and they forget to collect their items.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6410-20EE-4A76-BC09-BC1608B6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12568"/>
            <a:ext cx="8699499" cy="528932"/>
          </a:xfrm>
        </p:spPr>
        <p:txBody>
          <a:bodyPr>
            <a:noAutofit/>
          </a:bodyPr>
          <a:lstStyle/>
          <a:p>
            <a:r>
              <a:rPr lang="en-US" b="1" dirty="0"/>
              <a:t>Data from Airport Authority, India (https://www.aai.aero/en/lost-found)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E255E-D56E-4DC2-BDC9-43295825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Innovation Giants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8FE7-65BC-4A26-A392-754011A6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B9FF8F-043B-48A2-8FD7-ECD08C94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3933326"/>
            <a:ext cx="8372213" cy="2229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CFFA2-C8D9-4D55-864B-D23CF491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5" y="1342804"/>
            <a:ext cx="8372212" cy="24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Problem statement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 dirty="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2F3C5-7C0A-4159-9343-EB249D808F3A}"/>
              </a:ext>
            </a:extLst>
          </p:cNvPr>
          <p:cNvSpPr txBox="1"/>
          <p:nvPr/>
        </p:nvSpPr>
        <p:spPr>
          <a:xfrm>
            <a:off x="0" y="1513646"/>
            <a:ext cx="4851400" cy="489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94DE"/>
                </a:solidFill>
                <a:latin typeface="Arial" charset="0"/>
                <a:cs typeface="Arial" charset="0"/>
              </a:rPr>
              <a:t>PHASE - 1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How to detect objects of interest? </a:t>
            </a:r>
            <a:endParaRPr lang="en-US" sz="16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94DE"/>
                </a:solidFill>
                <a:latin typeface="Arial" charset="0"/>
                <a:cs typeface="Arial" charset="0"/>
              </a:rPr>
              <a:t>PHASE – 2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How to tag the objects of interests to a specific passenger?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94DE"/>
                </a:solidFill>
                <a:latin typeface="Arial" charset="0"/>
                <a:cs typeface="Arial" charset="0"/>
              </a:rPr>
              <a:t>PHASE – 3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How to identify the behavior of passenger forgetting an item? 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sz="16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600" b="1" dirty="0">
                <a:solidFill>
                  <a:srgbClr val="0094DE"/>
                </a:solidFill>
                <a:latin typeface="Arial" charset="0"/>
                <a:cs typeface="Arial" charset="0"/>
              </a:rPr>
              <a:t>PHASE - 4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4DE"/>
                </a:solidFill>
                <a:latin typeface="Arial" charset="0"/>
                <a:cs typeface="Arial" charset="0"/>
              </a:rPr>
              <a:t>How to alert the passenger?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87C3C5-79BA-4B60-8BFB-4C1754C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210794"/>
            <a:ext cx="3830998" cy="32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8753" y="517619"/>
            <a:ext cx="8434997" cy="5289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2200" b="1" kern="1200" dirty="0">
                <a:latin typeface="Arial" charset="0"/>
                <a:ea typeface="Arial" charset="0"/>
                <a:cs typeface="Arial" charset="0"/>
              </a:rPr>
              <a:t>Increase</a:t>
            </a:r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 Business Value</a:t>
            </a: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 dirty="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2F3C5-7C0A-4159-9343-EB249D808F3A}"/>
              </a:ext>
            </a:extLst>
          </p:cNvPr>
          <p:cNvSpPr txBox="1"/>
          <p:nvPr/>
        </p:nvSpPr>
        <p:spPr>
          <a:xfrm>
            <a:off x="1" y="1308101"/>
            <a:ext cx="4952669" cy="453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A value-added feature that can be supplemented with the existing Smiths Detection products at the airports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Extra edge to our product with the additional feature for increasing revenue and market competency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Reducing the overhead costs and documentation for the customers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Increase customer satisfaction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EF4AC-9A1C-4A95-9758-9E085163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70" y="1912179"/>
            <a:ext cx="3761080" cy="33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9000" y="515390"/>
            <a:ext cx="8434997" cy="528932"/>
          </a:xfrm>
        </p:spPr>
        <p:txBody>
          <a:bodyPr>
            <a:normAutofit/>
          </a:bodyPr>
          <a:lstStyle/>
          <a:p>
            <a:r>
              <a:rPr lang="en-GB" sz="2200" b="1" dirty="0">
                <a:latin typeface="Arial"/>
                <a:cs typeface="Arial"/>
              </a:rPr>
              <a:t>Basic Architecture of LOFLI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B1D58C-4DA0-4096-9D3F-27AD8928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BDB192-CECD-4721-8763-14E3D7E8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99" y="1384182"/>
            <a:ext cx="6286261" cy="47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/>
                <a:cs typeface="Arial"/>
              </a:rPr>
              <a:t>Proposed Solution [Phase1]</a:t>
            </a:r>
            <a:endParaRPr lang="en-GB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A0DE9-7E86-4293-AF8B-0676604E85B0}"/>
              </a:ext>
            </a:extLst>
          </p:cNvPr>
          <p:cNvSpPr txBox="1"/>
          <p:nvPr/>
        </p:nvSpPr>
        <p:spPr>
          <a:xfrm>
            <a:off x="349001" y="1634196"/>
            <a:ext cx="6696866" cy="1798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0094DE"/>
                </a:solidFill>
                <a:latin typeface="Arial" charset="0"/>
                <a:cs typeface="Arial" charset="0"/>
              </a:rPr>
              <a:t>How to detect objects of interest?</a:t>
            </a:r>
            <a:endParaRPr lang="en-US" sz="1300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We used Facebook AI Research's next generation software system - </a:t>
            </a:r>
            <a:r>
              <a:rPr lang="en-US" b="1" dirty="0"/>
              <a:t>detectron2 </a:t>
            </a:r>
            <a:r>
              <a:rPr lang="en-US" dirty="0"/>
              <a:t>along with </a:t>
            </a:r>
            <a:r>
              <a:rPr lang="en-US" b="1" dirty="0"/>
              <a:t>coco dataset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We experimented with object detection using built in web camera in </a:t>
            </a:r>
            <a:r>
              <a:rPr lang="en-US" b="1" dirty="0"/>
              <a:t>Google Colab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3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300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  <p:pic>
        <p:nvPicPr>
          <p:cNvPr id="12290" name="Picture 2" descr="GitHub - chriskhanhtran/object-detection-detectron2: A series of notebooks  to dive deep into popular datasets for object detection and learn how to  train Detectron2 on a custom dataset">
            <a:extLst>
              <a:ext uri="{FF2B5EF4-FFF2-40B4-BE49-F238E27FC236}">
                <a16:creationId xmlns:a16="http://schemas.microsoft.com/office/drawing/2014/main" id="{8565B5DC-3AFB-4E42-BE9C-9C29A8A6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07" y="3896197"/>
            <a:ext cx="6334552" cy="139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C3661CEE-C50F-4AD2-8A43-CF11003C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9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/>
                <a:cs typeface="Arial"/>
              </a:rPr>
              <a:t>Proposed Solution [Phase2]</a:t>
            </a:r>
            <a:endParaRPr lang="en-GB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57EE1-B08C-4E5E-9EDC-309F73A1EB18}"/>
              </a:ext>
            </a:extLst>
          </p:cNvPr>
          <p:cNvSpPr txBox="1"/>
          <p:nvPr/>
        </p:nvSpPr>
        <p:spPr>
          <a:xfrm>
            <a:off x="297957" y="1419435"/>
            <a:ext cx="4393313" cy="462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b="1" dirty="0">
                <a:solidFill>
                  <a:srgbClr val="0094DE"/>
                </a:solidFill>
                <a:latin typeface="Arial" charset="0"/>
                <a:cs typeface="Arial" charset="0"/>
              </a:rPr>
              <a:t>How to tag the objects of interest to a specific passenger?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Use facial detection and auto enroll the passenger's facial features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Link detected objects of interest to passenger's facial features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Tag the objects of interest to the passenger's facial data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Monitor the tray  at other end of the Xray screening machine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Check for missing items based on certain threshold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4" descr="The most infectious airport surface? Security trays, new study finds |  MinnPost">
            <a:extLst>
              <a:ext uri="{FF2B5EF4-FFF2-40B4-BE49-F238E27FC236}">
                <a16:creationId xmlns:a16="http://schemas.microsoft.com/office/drawing/2014/main" id="{B8CA03CE-CF5A-49C8-A072-FE80E1AF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91" y="2242366"/>
            <a:ext cx="3884407" cy="29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7BF488-B7ED-4EC8-88CF-B041026AAA50}"/>
              </a:ext>
            </a:extLst>
          </p:cNvPr>
          <p:cNvSpPr/>
          <p:nvPr/>
        </p:nvSpPr>
        <p:spPr>
          <a:xfrm>
            <a:off x="7688245" y="2971545"/>
            <a:ext cx="395988" cy="40494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549D92-5CF4-4DF0-8207-DDC07530640E}"/>
              </a:ext>
            </a:extLst>
          </p:cNvPr>
          <p:cNvSpPr/>
          <p:nvPr/>
        </p:nvSpPr>
        <p:spPr>
          <a:xfrm>
            <a:off x="5935439" y="2606355"/>
            <a:ext cx="498314" cy="40494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92834A3-2CA7-4872-BF67-A7A809AF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83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/>
                <a:cs typeface="Arial"/>
              </a:rPr>
              <a:t>Proposed Solution [Phase3] </a:t>
            </a:r>
            <a:endParaRPr lang="en-GB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906A1-AC54-4AE5-9B6A-E292F5F4FA51}"/>
              </a:ext>
            </a:extLst>
          </p:cNvPr>
          <p:cNvSpPr txBox="1"/>
          <p:nvPr/>
        </p:nvSpPr>
        <p:spPr>
          <a:xfrm>
            <a:off x="291505" y="1093602"/>
            <a:ext cx="5062373" cy="4502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b="1" dirty="0">
                <a:solidFill>
                  <a:srgbClr val="0094DE"/>
                </a:solidFill>
                <a:latin typeface="Arial" charset="0"/>
                <a:cs typeface="Arial" charset="0"/>
              </a:rPr>
              <a:t>How to identify the behavior of passenger forgetting an item?</a:t>
            </a:r>
            <a:endParaRPr lang="en-US" dirty="0"/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Assume all items are in a tray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Detect the objects in the tray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Tag the objects of interest to the passenger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Monitor the tray  at other end of the Xray screening machine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Check for missing items based on certain threshold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4" descr="The most infectious airport surface? Security trays, new study finds |  MinnPost">
            <a:extLst>
              <a:ext uri="{FF2B5EF4-FFF2-40B4-BE49-F238E27FC236}">
                <a16:creationId xmlns:a16="http://schemas.microsoft.com/office/drawing/2014/main" id="{D46F0BAE-86F9-4949-818A-7DCB6170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76" y="1611831"/>
            <a:ext cx="3086100" cy="17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ublin Airport automatic tray return ">
            <a:extLst>
              <a:ext uri="{FF2B5EF4-FFF2-40B4-BE49-F238E27FC236}">
                <a16:creationId xmlns:a16="http://schemas.microsoft.com/office/drawing/2014/main" id="{C1C6C3AF-D89A-4412-A92E-7F5473A7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76" y="3658745"/>
            <a:ext cx="3086100" cy="17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D4004B3-9A7E-4A6C-BF54-98378FEC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/>
                <a:cs typeface="Arial"/>
              </a:rPr>
              <a:t>Proposed Solution [Phase4]</a:t>
            </a:r>
            <a:endParaRPr lang="en-GB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8" descr="Impact Mobile Sms Alert - Sms - 640x585 PNG Download - PNGkit">
            <a:extLst>
              <a:ext uri="{FF2B5EF4-FFF2-40B4-BE49-F238E27FC236}">
                <a16:creationId xmlns:a16="http://schemas.microsoft.com/office/drawing/2014/main" id="{24779CD8-506E-48E1-8D56-0299645F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76" y="1707509"/>
            <a:ext cx="3850922" cy="364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74056-45EB-4F48-AEF3-9CA7CD638AB9}"/>
              </a:ext>
            </a:extLst>
          </p:cNvPr>
          <p:cNvSpPr txBox="1"/>
          <p:nvPr/>
        </p:nvSpPr>
        <p:spPr>
          <a:xfrm>
            <a:off x="444616" y="1698502"/>
            <a:ext cx="4689693" cy="416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0094DE"/>
                </a:solidFill>
                <a:latin typeface="Arial" charset="0"/>
                <a:cs typeface="Arial" charset="0"/>
              </a:rPr>
              <a:t>How to alert the passenger?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Develop a mobile application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Let the users enroll their face and subscribe for notifications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When there is a facial match and detection of anomalies related to misplaced object, trigger an alert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7CE40D9-9B7B-4E8F-9381-5599A424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02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anchor="ctr">
            <a:normAutofit/>
          </a:bodyPr>
          <a:lstStyle/>
          <a:p>
            <a:r>
              <a:rPr lang="en-GB" b="1" dirty="0"/>
              <a:t>UI/ Video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1226DA-80C6-4951-970D-EE7BF6A08021}"/>
              </a:ext>
            </a:extLst>
          </p:cNvPr>
          <p:cNvSpPr/>
          <p:nvPr/>
        </p:nvSpPr>
        <p:spPr>
          <a:xfrm>
            <a:off x="-253752" y="1945517"/>
            <a:ext cx="8865472" cy="296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  Current status [</a:t>
            </a:r>
            <a:r>
              <a:rPr lang="en-US" b="1" dirty="0">
                <a:solidFill>
                  <a:srgbClr val="0094DE"/>
                </a:solidFill>
                <a:latin typeface="Arial" charset="0"/>
                <a:cs typeface="Arial" charset="0"/>
              </a:rPr>
              <a:t>PHASE1~PHASE3</a:t>
            </a: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]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Primarily working on object detection using web camera and detectron2 using </a:t>
            </a:r>
            <a:r>
              <a:rPr lang="nb-NO" dirty="0">
                <a:latin typeface="Arial" panose="020B0604020202020204" pitchFamily="34" charset="0"/>
                <a:cs typeface="Arial" panose="020B0604020202020204" pitchFamily="34" charset="0"/>
              </a:rPr>
              <a:t>mask_rcnn_R_50_FPN model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Integrated python face-recognition package for facial recognition and tagging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4DE"/>
                </a:solidFill>
                <a:latin typeface="Arial" charset="0"/>
                <a:cs typeface="Arial" charset="0"/>
              </a:rPr>
              <a:t>Source code and presentation is pushed to bitbucket repository</a:t>
            </a:r>
          </a:p>
          <a:p>
            <a:pPr lvl="2">
              <a:lnSpc>
                <a:spcPct val="90000"/>
              </a:lnSpc>
              <a:spcBef>
                <a:spcPts val="1000"/>
              </a:spcBef>
            </a:pPr>
            <a:endParaRPr lang="en-US" sz="1300" dirty="0">
              <a:solidFill>
                <a:srgbClr val="0094DE"/>
              </a:solidFill>
              <a:latin typeface="Arial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sz="1300" dirty="0">
              <a:solidFill>
                <a:srgbClr val="0094DE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E5827282-BC49-4C5F-BB53-F7EA2A13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0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3649" y="442053"/>
            <a:ext cx="8288701" cy="325220"/>
          </a:xfrm>
        </p:spPr>
        <p:txBody>
          <a:bodyPr>
            <a:normAutofit fontScale="90000"/>
          </a:bodyPr>
          <a:lstStyle/>
          <a:p>
            <a:r>
              <a:rPr lang="en-GB" sz="2400" b="1" dirty="0"/>
              <a:t>Team Members</a:t>
            </a:r>
            <a:br>
              <a:rPr lang="en-GB" sz="2400" b="1" dirty="0"/>
            </a:br>
            <a:br>
              <a:rPr lang="en-GB" sz="2400" b="1" dirty="0"/>
            </a:br>
            <a:br>
              <a:rPr lang="en-GB" sz="2400" b="1" dirty="0"/>
            </a:br>
            <a:br>
              <a:rPr lang="en-GB" sz="2400" b="1" dirty="0"/>
            </a:br>
            <a:br>
              <a:rPr lang="en-GB" sz="2400" b="1" dirty="0"/>
            </a:br>
            <a:br>
              <a:rPr lang="en-GB" sz="2400" b="1" dirty="0"/>
            </a:br>
            <a:endParaRPr lang="en-GB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DF5CC-2585-4089-B91B-607CA4271EFF}"/>
              </a:ext>
            </a:extLst>
          </p:cNvPr>
          <p:cNvSpPr txBox="1"/>
          <p:nvPr/>
        </p:nvSpPr>
        <p:spPr>
          <a:xfrm>
            <a:off x="119268" y="1976785"/>
            <a:ext cx="458592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CHAUDHARY, VISHAL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GARG, GAURAV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PRASAD, RAGHAVENDRA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SHUKLA, VIPULENDRA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95BBD38-D9A6-4EEB-A1B7-F2F99407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9569A-9206-4471-8BD5-1651515B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70" y="1404731"/>
            <a:ext cx="4833927" cy="3975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797F5F-767A-4147-A2E8-3F932B5BEEC6}"/>
              </a:ext>
            </a:extLst>
          </p:cNvPr>
          <p:cNvSpPr/>
          <p:nvPr/>
        </p:nvSpPr>
        <p:spPr>
          <a:xfrm>
            <a:off x="4803308" y="5350357"/>
            <a:ext cx="3460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https://www.peoplematters.in</a:t>
            </a:r>
          </a:p>
        </p:txBody>
      </p:sp>
    </p:spTree>
    <p:extLst>
      <p:ext uri="{BB962C8B-B14F-4D97-AF65-F5344CB8AC3E}">
        <p14:creationId xmlns:p14="http://schemas.microsoft.com/office/powerpoint/2010/main" val="1185302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anchor="ctr">
            <a:normAutofit/>
          </a:bodyPr>
          <a:lstStyle/>
          <a:p>
            <a:r>
              <a:rPr lang="en-GB" b="1" dirty="0"/>
              <a:t>UI/ Video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39AE8-BD3C-4021-BC19-8D83C739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9" y="1832863"/>
            <a:ext cx="2626166" cy="2250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A831D-7149-40ED-B15A-5A1DFE24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07" y="1832863"/>
            <a:ext cx="2514600" cy="2250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45C823-E386-402B-A2C1-78DF1FF8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20" y="1832863"/>
            <a:ext cx="2801185" cy="2250348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E5827282-BC49-4C5F-BB53-F7EA2A13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9D015C-3F57-4E0D-8509-8710CB46FCD0}"/>
              </a:ext>
            </a:extLst>
          </p:cNvPr>
          <p:cNvSpPr/>
          <p:nvPr/>
        </p:nvSpPr>
        <p:spPr>
          <a:xfrm>
            <a:off x="-647655" y="1300811"/>
            <a:ext cx="9009777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</a:pPr>
            <a:r>
              <a:rPr lang="en-US" sz="1300" b="1" dirty="0">
                <a:solidFill>
                  <a:srgbClr val="0094DE"/>
                </a:solidFill>
                <a:latin typeface="Arial" charset="0"/>
                <a:cs typeface="Arial" charset="0"/>
              </a:rPr>
              <a:t>Sample object detection outputs ( laptop, cellphone, mouse, cup etc.) in real time is shown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06236-7167-43D5-ACAD-51F94A47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195" y="4665345"/>
            <a:ext cx="4538803" cy="1619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940F10-B1C9-49BD-92E7-F13A987D9C2C}"/>
              </a:ext>
            </a:extLst>
          </p:cNvPr>
          <p:cNvSpPr/>
          <p:nvPr/>
        </p:nvSpPr>
        <p:spPr>
          <a:xfrm>
            <a:off x="-647654" y="4295261"/>
            <a:ext cx="5246100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  <a:spcBef>
                <a:spcPts val="1000"/>
              </a:spcBef>
            </a:pPr>
            <a:r>
              <a:rPr lang="en-US" sz="1300" b="1" dirty="0">
                <a:solidFill>
                  <a:srgbClr val="0094DE"/>
                </a:solidFill>
                <a:latin typeface="Arial" charset="0"/>
                <a:cs typeface="Arial" charset="0"/>
              </a:rPr>
              <a:t>Sample facial recognition outputs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CA02C-0E1D-4EE9-ACB3-1FE4F06EE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28" y="4759874"/>
            <a:ext cx="3878147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5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"/>
                <a:cs typeface="Arial"/>
              </a:rPr>
              <a:t>Impact of Proposed Solution</a:t>
            </a:r>
            <a:endParaRPr lang="en-GB" sz="2000" b="1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5D03E6-2C37-417E-91D8-446B80459305}"/>
              </a:ext>
            </a:extLst>
          </p:cNvPr>
          <p:cNvSpPr/>
          <p:nvPr/>
        </p:nvSpPr>
        <p:spPr>
          <a:xfrm>
            <a:off x="320864" y="1287056"/>
            <a:ext cx="843499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We have collected the lost and found data for India and we believe that this problem is universal and applicable for any airport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We believe that recovering a lost item from the airport may involve a lengthy process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Sometimes it may not be practical to reach out to the airport and collect and recover the item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Passengers are losing different kinds of items. Even if we focus on high value items, we can address this problem up to certain extent.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Based on our POC, it is technically feasible to implement this unique solution using deep learning-based object detection ,facial recognition, facial tagging and statistical analysis followed by intelligent mobile alerts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967B77F-A83C-4638-928A-D23DB759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41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>
            <a:extLst>
              <a:ext uri="{FF2B5EF4-FFF2-40B4-BE49-F238E27FC236}">
                <a16:creationId xmlns:a16="http://schemas.microsoft.com/office/drawing/2014/main" id="{BFE2630A-FC13-4B99-A37F-A3D15DBE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54" y="783063"/>
            <a:ext cx="8434997" cy="528932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b="1" kern="1200" dirty="0"/>
              <a:t>References</a:t>
            </a:r>
            <a:br>
              <a:rPr lang="en-US" b="1" kern="1200" dirty="0"/>
            </a:br>
            <a:endParaRPr lang="en-US" b="1" kern="1200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3020ACB5-F502-4A39-BE79-0BD7C388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/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8F7DAE8-3FEA-4FEF-9942-E5BFA2DD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23686"/>
              </p:ext>
            </p:extLst>
          </p:nvPr>
        </p:nvGraphicFramePr>
        <p:xfrm>
          <a:off x="360000" y="1560905"/>
          <a:ext cx="8423999" cy="408217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396443">
                  <a:extLst>
                    <a:ext uri="{9D8B030D-6E8A-4147-A177-3AD203B41FA5}">
                      <a16:colId xmlns:a16="http://schemas.microsoft.com/office/drawing/2014/main" val="2000410362"/>
                    </a:ext>
                  </a:extLst>
                </a:gridCol>
                <a:gridCol w="5027556">
                  <a:extLst>
                    <a:ext uri="{9D8B030D-6E8A-4147-A177-3AD203B41FA5}">
                      <a16:colId xmlns:a16="http://schemas.microsoft.com/office/drawing/2014/main" val="2425339753"/>
                    </a:ext>
                  </a:extLst>
                </a:gridCol>
              </a:tblGrid>
              <a:tr h="48251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Resource</a:t>
                      </a:r>
                    </a:p>
                  </a:txBody>
                  <a:tcPr marL="228302" marR="136981" marT="136981" marB="1369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Link</a:t>
                      </a: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39907"/>
                  </a:ext>
                </a:extLst>
              </a:tr>
              <a:tr h="69985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Airport Authority of India - LOST &amp; FOUND CATALOGUE</a:t>
                      </a:r>
                    </a:p>
                  </a:txBody>
                  <a:tcPr marL="228302" marR="136981" marT="136981" marB="1369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https://www.aai.aero/en/lost-found/item-list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16982"/>
                  </a:ext>
                </a:extLst>
              </a:tr>
              <a:tr h="699851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Detectron2</a:t>
                      </a:r>
                    </a:p>
                  </a:txBody>
                  <a:tcPr marL="228302" marR="136981" marT="136981" marB="136981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https://github.com/facebookresearch/detectron2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0702"/>
                  </a:ext>
                </a:extLst>
              </a:tr>
              <a:tr h="4757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Face Recognition </a:t>
                      </a:r>
                    </a:p>
                  </a:txBody>
                  <a:tcPr marL="228302" marR="136981" marT="136981" marB="1369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https://pypi.org/project/face-recognition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522511"/>
                  </a:ext>
                </a:extLst>
              </a:tr>
              <a:tr h="47579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Google Colab </a:t>
                      </a:r>
                    </a:p>
                  </a:txBody>
                  <a:tcPr marL="228302" marR="136981" marT="136981" marB="136981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https://colab.research.google.com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41781"/>
                  </a:ext>
                </a:extLst>
              </a:tr>
              <a:tr h="92390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Video Analytics</a:t>
                      </a:r>
                    </a:p>
                  </a:txBody>
                  <a:tcPr marL="228302" marR="136981" marT="136981" marB="136981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https://www.sciencedirect.com/topics/computer-science/video-analytics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8302" marR="136981" marT="136981" marB="136981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2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0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D637-AAEC-4816-8D46-DDEDC059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662" y="3887751"/>
            <a:ext cx="5948676" cy="1457738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AD8A5-250B-4DAF-93E7-7EC0CE8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E33ED34-62DA-48B0-BC2F-E5142B31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83FDF-DC8E-4DF0-92D8-44269F88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1254460"/>
            <a:ext cx="8456102" cy="20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0C604-F635-4562-955E-2B605459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dirty="0"/>
              <a:t>Innovation Giants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FDDEB-B2F0-4631-BED6-132B8E79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72D149-6FE7-4BF3-A297-E6E5233E8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399" y="1121758"/>
            <a:ext cx="8240661" cy="947412"/>
          </a:xfrm>
        </p:spPr>
        <p:txBody>
          <a:bodyPr/>
          <a:lstStyle/>
          <a:p>
            <a:pPr algn="ctr"/>
            <a:r>
              <a:rPr lang="en-US" b="1" dirty="0"/>
              <a:t>Lost and Found at Airports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B253626-C044-4436-860D-DA1BBCE47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290864"/>
            <a:ext cx="7200000" cy="393817"/>
          </a:xfrm>
        </p:spPr>
        <p:txBody>
          <a:bodyPr/>
          <a:lstStyle/>
          <a:p>
            <a:r>
              <a:rPr lang="en-US" b="1" dirty="0"/>
              <a:t>Real World Problem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909F812-DD23-45DF-9879-F99467E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8" y="2198004"/>
            <a:ext cx="4120330" cy="360173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F047E7A-AAAE-46E2-A7E0-68776049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28" y="2198004"/>
            <a:ext cx="4120331" cy="36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2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7385" y="647902"/>
            <a:ext cx="8288701" cy="325220"/>
          </a:xfrm>
        </p:spPr>
        <p:txBody>
          <a:bodyPr>
            <a:normAutofit fontScale="90000"/>
          </a:bodyPr>
          <a:lstStyle/>
          <a:p>
            <a:r>
              <a:rPr lang="en-GB" sz="2400" b="1" dirty="0"/>
              <a:t>Problem Analysis</a:t>
            </a: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endParaRPr lang="en-GB" sz="2400" dirty="0"/>
          </a:p>
        </p:txBody>
      </p:sp>
      <p:pic>
        <p:nvPicPr>
          <p:cNvPr id="2058" name="Picture 10" descr="Smiths Detection Showcases Biometric Checkpoint Solutions - American  Security Today">
            <a:extLst>
              <a:ext uri="{FF2B5EF4-FFF2-40B4-BE49-F238E27FC236}">
                <a16:creationId xmlns:a16="http://schemas.microsoft.com/office/drawing/2014/main" id="{89AA5959-B8B4-44A9-AF8E-CEA45912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05" y="1375795"/>
            <a:ext cx="3053593" cy="193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ideo Surveillance Systems for Airport Terminals">
            <a:extLst>
              <a:ext uri="{FF2B5EF4-FFF2-40B4-BE49-F238E27FC236}">
                <a16:creationId xmlns:a16="http://schemas.microsoft.com/office/drawing/2014/main" id="{83121385-1953-44E1-BE09-EB17BD6F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05" y="3543824"/>
            <a:ext cx="3053594" cy="208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9DF5CC-2585-4089-B91B-607CA4271EFF}"/>
              </a:ext>
            </a:extLst>
          </p:cNvPr>
          <p:cNvSpPr txBox="1"/>
          <p:nvPr/>
        </p:nvSpPr>
        <p:spPr>
          <a:xfrm>
            <a:off x="217385" y="1350629"/>
            <a:ext cx="523545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Based on the data from </a:t>
            </a:r>
            <a:r>
              <a:rPr lang="en-US" sz="1600" b="1" dirty="0">
                <a:solidFill>
                  <a:schemeClr val="bg1"/>
                </a:solidFill>
                <a:hlinkClick r:id="rId4"/>
              </a:rPr>
              <a:t>Airport Authority of India</a:t>
            </a:r>
            <a:r>
              <a:rPr lang="en-US" sz="1600" dirty="0">
                <a:solidFill>
                  <a:schemeClr val="bg1"/>
                </a:solidFill>
              </a:rPr>
              <a:t> :</a:t>
            </a:r>
          </a:p>
          <a:p>
            <a:r>
              <a:rPr lang="en-US" sz="1600" dirty="0">
                <a:solidFill>
                  <a:schemeClr val="bg1"/>
                </a:solidFill>
              </a:rPr>
              <a:t>(Dec’19 – Jan’21)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Domestic airports, 6,500+ lost items are identified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International airports, 400+ lost items are identified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indicates that a significant number of passengers have lost items at the airport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Claiming the lost item from airport can be a cumbersome process, sometimes too impractical.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95BBD38-D9A6-4EEB-A1B7-F2F99407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 dirty="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D478B05-31E6-4455-B591-DE7BB1A8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/>
          <a:lstStyle/>
          <a:p>
            <a:fld id="{B9B6E43E-736E-944F-AD54-CCE4F4A2CE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Data Analysis - Ahmedabad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EEE14-A8A5-4C32-A129-6736302D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17" y="1342238"/>
            <a:ext cx="5395765" cy="47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Data Analysis - Kolkata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1C4EB-88FF-4832-A806-23797BC6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53" y="1283516"/>
            <a:ext cx="5232448" cy="48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6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Data Analysis - Chennai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995F3-92EA-4882-BAF7-373061B5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94" y="1317071"/>
            <a:ext cx="4864684" cy="48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9001" y="642177"/>
            <a:ext cx="8434997" cy="5289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r>
              <a:rPr lang="en-US" sz="2400" b="1" kern="1200" dirty="0">
                <a:latin typeface="Arial" charset="0"/>
                <a:ea typeface="Arial" charset="0"/>
                <a:cs typeface="Arial" charset="0"/>
              </a:rPr>
              <a:t>Data Analysis - India</a:t>
            </a:r>
            <a:br>
              <a:rPr lang="en-US" sz="1400" b="1" kern="1200" dirty="0">
                <a:latin typeface="Arial" charset="0"/>
                <a:ea typeface="Arial" charset="0"/>
                <a:cs typeface="Arial" charset="0"/>
              </a:rPr>
            </a:br>
            <a:endParaRPr lang="en-US" sz="1400" b="1" kern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4AC8AF8-5AB0-494C-A705-D8FE8873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0000" y="6480000"/>
            <a:ext cx="721518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9B6E43E-736E-944F-AD54-CCE4F4A2CE3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C5076-F687-437D-A9DE-A6FE8033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26" y="1207595"/>
            <a:ext cx="5665648" cy="50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D4E49-BFD7-47E6-864D-4CA8B0C5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6E43E-736E-944F-AD54-CCE4F4A2CE3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picture containing text, indoor, food, counter&#10;&#10;Description automatically generated">
            <a:extLst>
              <a:ext uri="{FF2B5EF4-FFF2-40B4-BE49-F238E27FC236}">
                <a16:creationId xmlns:a16="http://schemas.microsoft.com/office/drawing/2014/main" id="{602F6076-9EE0-4E2E-BBA0-4EDC23CC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1308100"/>
            <a:ext cx="8434997" cy="4907723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74DB859-E075-476A-A9B8-F8F8A376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0000" y="6480000"/>
            <a:ext cx="3086100" cy="251618"/>
          </a:xfrm>
        </p:spPr>
        <p:txBody>
          <a:bodyPr vert="horz" lIns="0" tIns="45720" rIns="9000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" b="1" i="0" kern="1200">
                <a:latin typeface="Arial" charset="0"/>
                <a:ea typeface="Arial" charset="0"/>
                <a:cs typeface="Arial" charset="0"/>
              </a:rPr>
              <a:t>Innovation Giants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" b="1" i="0" kern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47CF835-46B9-445B-A3C4-3C373D1782C6}"/>
              </a:ext>
            </a:extLst>
          </p:cNvPr>
          <p:cNvSpPr txBox="1">
            <a:spLocks/>
          </p:cNvSpPr>
          <p:nvPr/>
        </p:nvSpPr>
        <p:spPr>
          <a:xfrm>
            <a:off x="336299" y="578677"/>
            <a:ext cx="8434997" cy="5289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rgbClr val="0094D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b="1" dirty="0"/>
              <a:t>Lost And Found Stock Room at Airports !!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906513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Cards">
  <a:themeElements>
    <a:clrScheme name="Smiths">
      <a:dk1>
        <a:srgbClr val="0082D4"/>
      </a:dk1>
      <a:lt1>
        <a:srgbClr val="FFFFFF"/>
      </a:lt1>
      <a:dk2>
        <a:srgbClr val="9ACDEE"/>
      </a:dk2>
      <a:lt2>
        <a:srgbClr val="97999B"/>
      </a:lt2>
      <a:accent1>
        <a:srgbClr val="9B0553"/>
      </a:accent1>
      <a:accent2>
        <a:srgbClr val="683378"/>
      </a:accent2>
      <a:accent3>
        <a:srgbClr val="10A3AF"/>
      </a:accent3>
      <a:accent4>
        <a:srgbClr val="2D5035"/>
      </a:accent4>
      <a:accent5>
        <a:srgbClr val="01589C"/>
      </a:accent5>
      <a:accent6>
        <a:srgbClr val="003664"/>
      </a:accent6>
      <a:hlink>
        <a:srgbClr val="F8B323"/>
      </a:hlink>
      <a:folHlink>
        <a:srgbClr val="75787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0C9ED12-00B7-474B-9086-112AE135F485}" vid="{99681624-A583-4E4A-B2A5-C00048929403}"/>
    </a:ext>
  </a:extLst>
</a:theme>
</file>

<file path=ppt/theme/theme2.xml><?xml version="1.0" encoding="utf-8"?>
<a:theme xmlns:a="http://schemas.openxmlformats.org/drawingml/2006/main" name="Dividers">
  <a:themeElements>
    <a:clrScheme name="Smiths">
      <a:dk1>
        <a:srgbClr val="0082D4"/>
      </a:dk1>
      <a:lt1>
        <a:srgbClr val="FFFFFF"/>
      </a:lt1>
      <a:dk2>
        <a:srgbClr val="9ACDEE"/>
      </a:dk2>
      <a:lt2>
        <a:srgbClr val="97999B"/>
      </a:lt2>
      <a:accent1>
        <a:srgbClr val="9B0553"/>
      </a:accent1>
      <a:accent2>
        <a:srgbClr val="683378"/>
      </a:accent2>
      <a:accent3>
        <a:srgbClr val="10A3AF"/>
      </a:accent3>
      <a:accent4>
        <a:srgbClr val="2D5035"/>
      </a:accent4>
      <a:accent5>
        <a:srgbClr val="01589C"/>
      </a:accent5>
      <a:accent6>
        <a:srgbClr val="003664"/>
      </a:accent6>
      <a:hlink>
        <a:srgbClr val="F8B323"/>
      </a:hlink>
      <a:folHlink>
        <a:srgbClr val="75787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0C9ED12-00B7-474B-9086-112AE135F485}" vid="{E251FB83-7498-A444-99C8-1DB1DCEA24CB}"/>
    </a:ext>
  </a:extLst>
</a:theme>
</file>

<file path=ppt/theme/theme3.xml><?xml version="1.0" encoding="utf-8"?>
<a:theme xmlns:a="http://schemas.openxmlformats.org/drawingml/2006/main" name="Content (White Background)">
  <a:themeElements>
    <a:clrScheme name="Smiths">
      <a:dk1>
        <a:srgbClr val="0082D4"/>
      </a:dk1>
      <a:lt1>
        <a:srgbClr val="FFFFFF"/>
      </a:lt1>
      <a:dk2>
        <a:srgbClr val="9ACDEE"/>
      </a:dk2>
      <a:lt2>
        <a:srgbClr val="97999B"/>
      </a:lt2>
      <a:accent1>
        <a:srgbClr val="9B0553"/>
      </a:accent1>
      <a:accent2>
        <a:srgbClr val="683378"/>
      </a:accent2>
      <a:accent3>
        <a:srgbClr val="10A3AF"/>
      </a:accent3>
      <a:accent4>
        <a:srgbClr val="2D5035"/>
      </a:accent4>
      <a:accent5>
        <a:srgbClr val="01589C"/>
      </a:accent5>
      <a:accent6>
        <a:srgbClr val="003664"/>
      </a:accent6>
      <a:hlink>
        <a:srgbClr val="F8B323"/>
      </a:hlink>
      <a:folHlink>
        <a:srgbClr val="75787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0C9ED12-00B7-474B-9086-112AE135F485}" vid="{156007E3-73D8-F34D-9FDF-160FDAAD29B4}"/>
    </a:ext>
  </a:extLst>
</a:theme>
</file>

<file path=ppt/theme/theme4.xml><?xml version="1.0" encoding="utf-8"?>
<a:theme xmlns:a="http://schemas.openxmlformats.org/drawingml/2006/main" name="Content (Blue Background)">
  <a:themeElements>
    <a:clrScheme name="Smiths">
      <a:dk1>
        <a:srgbClr val="0082D4"/>
      </a:dk1>
      <a:lt1>
        <a:srgbClr val="FFFFFF"/>
      </a:lt1>
      <a:dk2>
        <a:srgbClr val="9ACDEE"/>
      </a:dk2>
      <a:lt2>
        <a:srgbClr val="97999B"/>
      </a:lt2>
      <a:accent1>
        <a:srgbClr val="9B0553"/>
      </a:accent1>
      <a:accent2>
        <a:srgbClr val="683378"/>
      </a:accent2>
      <a:accent3>
        <a:srgbClr val="10A3AF"/>
      </a:accent3>
      <a:accent4>
        <a:srgbClr val="2D5035"/>
      </a:accent4>
      <a:accent5>
        <a:srgbClr val="01589C"/>
      </a:accent5>
      <a:accent6>
        <a:srgbClr val="003664"/>
      </a:accent6>
      <a:hlink>
        <a:srgbClr val="F8B323"/>
      </a:hlink>
      <a:folHlink>
        <a:srgbClr val="7578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0C9ED12-00B7-474B-9086-112AE135F485}" vid="{57E28534-4B76-4A44-B610-61D38A5F014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2EC80F4A97D848A174F551D2F8D8B1" ma:contentTypeVersion="4" ma:contentTypeDescription="Create a new document." ma:contentTypeScope="" ma:versionID="c6a0630dbcf7a10eb8c6015a4376d5c7">
  <xsd:schema xmlns:xsd="http://www.w3.org/2001/XMLSchema" xmlns:xs="http://www.w3.org/2001/XMLSchema" xmlns:p="http://schemas.microsoft.com/office/2006/metadata/properties" xmlns:ns2="aac69083-fa45-4fb2-8f93-6f1ea97e4442" targetNamespace="http://schemas.microsoft.com/office/2006/metadata/properties" ma:root="true" ma:fieldsID="a07544ada6799aeb5454f9f2f147e967" ns2:_="">
    <xsd:import namespace="aac69083-fa45-4fb2-8f93-6f1ea97e4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69083-fa45-4fb2-8f93-6f1ea97e44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1F4E1-D5A8-46F6-B9B7-D0B0E134DE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c69083-fa45-4fb2-8f93-6f1ea97e4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36487A-6A36-4354-AFEF-12D57E0C8471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fa8109b5-77df-4a70-8db6-8b93a8d2f881"/>
    <ds:schemaRef ds:uri="54be8c85-e1bf-4d14-b2d9-c764cd50ca78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19AB34B-FBC7-478E-9A44-01560F541E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912</Words>
  <Application>Microsoft Office PowerPoint</Application>
  <PresentationFormat>On-screen Show (4:3)</PresentationFormat>
  <Paragraphs>180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</vt:lpstr>
      <vt:lpstr>Title Cards</vt:lpstr>
      <vt:lpstr>Dividers</vt:lpstr>
      <vt:lpstr>Content (White Background)</vt:lpstr>
      <vt:lpstr>Content (Blue Background)</vt:lpstr>
      <vt:lpstr>DIGITHON’21</vt:lpstr>
      <vt:lpstr>Team Members      </vt:lpstr>
      <vt:lpstr>Lost and Found at Airports</vt:lpstr>
      <vt:lpstr>Problem Analysis      </vt:lpstr>
      <vt:lpstr>Data Analysis - Ahmedabad </vt:lpstr>
      <vt:lpstr>Data Analysis - Kolkata </vt:lpstr>
      <vt:lpstr>Data Analysis - Chennai </vt:lpstr>
      <vt:lpstr>Data Analysis - India </vt:lpstr>
      <vt:lpstr>PowerPoint Presentation</vt:lpstr>
      <vt:lpstr>Data Analysis </vt:lpstr>
      <vt:lpstr>Data from Airport Authority, India (https://www.aai.aero/en/lost-found)</vt:lpstr>
      <vt:lpstr>Problem statement </vt:lpstr>
      <vt:lpstr>Increase Business Value</vt:lpstr>
      <vt:lpstr>Basic Architecture of LOFLI</vt:lpstr>
      <vt:lpstr>Proposed Solution [Phase1]</vt:lpstr>
      <vt:lpstr>Proposed Solution [Phase2]</vt:lpstr>
      <vt:lpstr>Proposed Solution [Phase3] </vt:lpstr>
      <vt:lpstr>Proposed Solution [Phase4]</vt:lpstr>
      <vt:lpstr>UI/ Video</vt:lpstr>
      <vt:lpstr>UI/ Video</vt:lpstr>
      <vt:lpstr>Impact of Proposed Solution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DIGITHON  IDEA PRESENTATION TO JURY</dc:title>
  <dc:creator>Prasad, Raghavendra (DNDL)</dc:creator>
  <cp:lastModifiedBy>Prasad, Raghavendra (DNDL)</cp:lastModifiedBy>
  <cp:revision>90</cp:revision>
  <dcterms:created xsi:type="dcterms:W3CDTF">2021-02-16T17:33:09Z</dcterms:created>
  <dcterms:modified xsi:type="dcterms:W3CDTF">2021-02-17T12:02:29Z</dcterms:modified>
</cp:coreProperties>
</file>